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4"/>
  </p:notesMasterIdLst>
  <p:sldIdLst>
    <p:sldId id="325" r:id="rId6"/>
    <p:sldId id="327" r:id="rId7"/>
    <p:sldId id="369" r:id="rId8"/>
    <p:sldId id="368" r:id="rId9"/>
    <p:sldId id="375" r:id="rId10"/>
    <p:sldId id="370" r:id="rId11"/>
    <p:sldId id="361" r:id="rId12"/>
    <p:sldId id="376" r:id="rId13"/>
    <p:sldId id="377" r:id="rId14"/>
    <p:sldId id="378" r:id="rId15"/>
    <p:sldId id="379" r:id="rId16"/>
    <p:sldId id="380" r:id="rId17"/>
    <p:sldId id="381" r:id="rId18"/>
    <p:sldId id="333" r:id="rId19"/>
    <p:sldId id="382" r:id="rId20"/>
    <p:sldId id="331" r:id="rId21"/>
    <p:sldId id="383" r:id="rId22"/>
    <p:sldId id="264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BA50"/>
    <a:srgbClr val="A7B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4A7AB-8778-4180-831E-CFC9AF7CAC5E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E9C95-8A47-40B4-93F3-7AE55F47669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91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1498-C7F2-44CD-9B8D-FBCDDF74B1A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37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1498-C7F2-44CD-9B8D-FBCDDF74B1A7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657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1498-C7F2-44CD-9B8D-FBCDDF74B1A7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90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LUCIE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1498-C7F2-44CD-9B8D-FBCDDF74B1A7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92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96000" y="0"/>
            <a:ext cx="9540000" cy="7155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04" y="620688"/>
            <a:ext cx="4941168" cy="494116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85"/>
            <a:ext cx="2247900" cy="111436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79512" y="5511661"/>
            <a:ext cx="7796944" cy="584775"/>
          </a:xfrm>
          <a:solidFill>
            <a:srgbClr val="A7BB1F"/>
          </a:solidFill>
        </p:spPr>
        <p:txBody>
          <a:bodyPr>
            <a:spAutoFit/>
          </a:bodyPr>
          <a:lstStyle>
            <a:lvl1pPr algn="l">
              <a:defRPr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184C-B153-4251-9E72-B704C161625E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98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184C-B153-4251-9E72-B704C161625E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5159076"/>
            <a:ext cx="8532440" cy="136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5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184C-B153-4251-9E72-B704C161625E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5159076"/>
            <a:ext cx="8532440" cy="1366268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051720" y="3267417"/>
            <a:ext cx="5184576" cy="323165"/>
          </a:xfrm>
          <a:solidFill>
            <a:schemeClr val="bg2"/>
          </a:solidFill>
        </p:spPr>
        <p:txBody>
          <a:bodyPr>
            <a:spAutoFit/>
          </a:bodyPr>
          <a:lstStyle>
            <a:lvl1pPr algn="ctr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94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5159075"/>
            <a:ext cx="8316416" cy="1331677"/>
          </a:xfrm>
          <a:prstGeom prst="rect">
            <a:avLst/>
          </a:prstGeom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184C-B153-4251-9E72-B704C161625E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403648" y="1988840"/>
            <a:ext cx="6336704" cy="2736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KONTAKTY</a:t>
            </a:r>
            <a:r>
              <a:rPr lang="cs-CZ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META, </a:t>
            </a:r>
            <a:r>
              <a:rPr lang="cs-CZ" sz="14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o.p.s</a:t>
            </a:r>
            <a:r>
              <a:rPr lang="cs-CZ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Společnost pro příležitosti mladých migrantů</a:t>
            </a:r>
            <a:br>
              <a:rPr lang="cs-CZ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Ječná 17, 120 00 Praha 2</a:t>
            </a:r>
            <a:r>
              <a:rPr lang="cs-CZ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</a:t>
            </a:r>
            <a:r>
              <a:rPr lang="cs-CZ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+420 222 521 446</a:t>
            </a:r>
            <a:r>
              <a:rPr lang="cs-CZ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+420 773 304 464</a:t>
            </a:r>
            <a:r>
              <a:rPr lang="cs-CZ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e-mail: info@meta-ops.cz</a:t>
            </a:r>
            <a:br>
              <a:rPr lang="pt-BR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www.meta-ops.cz</a:t>
            </a:r>
            <a:br>
              <a:rPr lang="pt-BR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www.inkluzivniskola.cz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264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96000" y="0"/>
            <a:ext cx="9540000" cy="7155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85"/>
            <a:ext cx="2247900" cy="111436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79512" y="5511661"/>
            <a:ext cx="7796944" cy="584775"/>
          </a:xfrm>
          <a:solidFill>
            <a:srgbClr val="A7BB1F"/>
          </a:solidFill>
        </p:spPr>
        <p:txBody>
          <a:bodyPr>
            <a:spAutoFit/>
          </a:bodyPr>
          <a:lstStyle>
            <a:lvl1pPr algn="l">
              <a:defRPr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184C-B153-4251-9E72-B704C161625E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3955"/>
            <a:ext cx="5435285" cy="54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96000" y="0"/>
            <a:ext cx="9540000" cy="7155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20080"/>
            <a:ext cx="4941168" cy="494116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85"/>
            <a:ext cx="2247900" cy="111436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79512" y="5511661"/>
            <a:ext cx="7796944" cy="584775"/>
          </a:xfrm>
          <a:solidFill>
            <a:srgbClr val="A7BB1F"/>
          </a:solidFill>
        </p:spPr>
        <p:txBody>
          <a:bodyPr>
            <a:spAutoFit/>
          </a:bodyPr>
          <a:lstStyle>
            <a:lvl1pPr algn="l">
              <a:defRPr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184C-B153-4251-9E72-B704C161625E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231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96000" y="0"/>
            <a:ext cx="9540000" cy="7155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5544616" cy="554461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85"/>
            <a:ext cx="2247900" cy="111436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79512" y="5511661"/>
            <a:ext cx="7796944" cy="584775"/>
          </a:xfrm>
          <a:solidFill>
            <a:srgbClr val="A7BB1F"/>
          </a:solidFill>
        </p:spPr>
        <p:txBody>
          <a:bodyPr>
            <a:spAutoFit/>
          </a:bodyPr>
          <a:lstStyle>
            <a:lvl1pPr algn="l">
              <a:defRPr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184C-B153-4251-9E72-B704C161625E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49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931224" cy="64807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780928"/>
            <a:ext cx="7931224" cy="334523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184C-B153-4251-9E72-B704C161625E}" type="datetimeFigureOut">
              <a:rPr lang="cs-CZ" smtClean="0"/>
              <a:pPr/>
              <a:t>14.04.2020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55650" y="2276872"/>
            <a:ext cx="7920038" cy="43142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46671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12700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184C-B153-4251-9E72-B704C161625E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89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06896" y="2276872"/>
            <a:ext cx="3621088" cy="38492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2276872"/>
            <a:ext cx="4038600" cy="38492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184C-B153-4251-9E72-B704C161625E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316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184C-B153-4251-9E72-B704C161625E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099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2357190"/>
            <a:ext cx="3744416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5576" y="3140969"/>
            <a:ext cx="3741812" cy="2985194"/>
          </a:xfrm>
        </p:spPr>
        <p:txBody>
          <a:bodyPr/>
          <a:lstStyle>
            <a:lvl1pPr>
              <a:buSzPct val="80000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2357190"/>
            <a:ext cx="403244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3140969"/>
            <a:ext cx="4041775" cy="2985194"/>
          </a:xfrm>
        </p:spPr>
        <p:txBody>
          <a:bodyPr/>
          <a:lstStyle>
            <a:lvl1pPr>
              <a:buSzPct val="80000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184C-B153-4251-9E72-B704C161625E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94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96000" y="0"/>
            <a:ext cx="9540000" cy="7155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85"/>
            <a:ext cx="2247900" cy="1114366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9312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2348880"/>
            <a:ext cx="7931224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184C-B153-4251-9E72-B704C161625E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53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9" r:id="rId4"/>
    <p:sldLayoutId id="2147483665" r:id="rId5"/>
    <p:sldLayoutId id="2147483680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80000"/>
        <a:buFontTx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a-ops.cz/" TargetMode="External"/><Relationship Id="rId2" Type="http://schemas.openxmlformats.org/officeDocument/2006/relationships/hyperlink" Target="mailto:titerova@meta-ops.cz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inkluzivniskola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71365"/>
            <a:ext cx="8892480" cy="1077218"/>
          </a:xfrm>
        </p:spPr>
        <p:txBody>
          <a:bodyPr/>
          <a:lstStyle/>
          <a:p>
            <a:r>
              <a:rPr lang="cs-CZ" dirty="0" smtClean="0"/>
              <a:t>Změny </a:t>
            </a:r>
            <a:r>
              <a:rPr lang="cs-CZ" dirty="0"/>
              <a:t>v oblasti vzdělávání a </a:t>
            </a:r>
            <a:r>
              <a:rPr lang="cs-CZ" dirty="0" smtClean="0"/>
              <a:t>podpory  </a:t>
            </a:r>
            <a:r>
              <a:rPr lang="cs-CZ" dirty="0"/>
              <a:t>žáků s OMJ od září </a:t>
            </a:r>
            <a:r>
              <a:rPr lang="cs-CZ" dirty="0" smtClean="0"/>
              <a:t>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30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 27/2016 Sb. </a:t>
            </a:r>
            <a:br>
              <a:rPr lang="cs-CZ" dirty="0"/>
            </a:br>
            <a:r>
              <a:rPr lang="cs-CZ" dirty="0"/>
              <a:t>2. stupeň </a:t>
            </a:r>
            <a:r>
              <a:rPr lang="cs-CZ" dirty="0" smtClean="0"/>
              <a:t>PO - SŠ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</a:t>
            </a:r>
            <a:r>
              <a:rPr lang="cs-CZ" b="1" dirty="0"/>
              <a:t>přijímacím řízení </a:t>
            </a:r>
            <a:r>
              <a:rPr lang="cs-CZ" dirty="0"/>
              <a:t>ředitel školy uzpůsobí průběh přijímacího řízení, respektuje vzdělávací potřeby žáka a postupuje dle doporučení ŠPZ.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Střední </a:t>
            </a:r>
            <a:r>
              <a:rPr lang="cs-CZ" dirty="0"/>
              <a:t>vzdělávání je možné prodloužit o 1 rok, žákům je u maturitní zkoušky navýšen časový limit a mohou používat kompenzační </a:t>
            </a:r>
            <a:r>
              <a:rPr lang="cs-CZ" dirty="0" smtClean="0"/>
              <a:t>pomůcky.</a:t>
            </a:r>
            <a:endParaRPr lang="cs-CZ" dirty="0"/>
          </a:p>
        </p:txBody>
      </p:sp>
      <p:pic>
        <p:nvPicPr>
          <p:cNvPr id="4" name="Picture 2" descr="Z:\SEKCE SLUŽEB PRO PEDAGOGY\ČDJ\e-learning\OBRAZKY\ORIGINALY OD VOJTY\OSOBY\berthold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65104"/>
            <a:ext cx="1575932" cy="222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3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804" y="1601788"/>
            <a:ext cx="8579296" cy="648072"/>
          </a:xfrm>
        </p:spPr>
        <p:txBody>
          <a:bodyPr/>
          <a:lstStyle/>
          <a:p>
            <a:r>
              <a:rPr lang="cs-CZ" dirty="0" smtClean="0"/>
              <a:t>VYHLÁŠKA 27/2016 Sb., 3. </a:t>
            </a:r>
            <a:r>
              <a:rPr lang="cs-CZ" dirty="0"/>
              <a:t>stupeň PO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1520" y="2276872"/>
            <a:ext cx="871296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cs-CZ" sz="1600" b="1" dirty="0" smtClean="0"/>
              <a:t>TŘETÍ </a:t>
            </a:r>
            <a:r>
              <a:rPr lang="cs-CZ" sz="1600" b="1" dirty="0"/>
              <a:t>STUPEŇ PODPŮRNÝCH </a:t>
            </a:r>
            <a:r>
              <a:rPr lang="cs-CZ" sz="1600" b="1" dirty="0" smtClean="0"/>
              <a:t>OPATŘENÍ</a:t>
            </a:r>
          </a:p>
          <a:p>
            <a:pPr>
              <a:lnSpc>
                <a:spcPct val="140000"/>
              </a:lnSpc>
              <a:defRPr/>
            </a:pPr>
            <a:r>
              <a:rPr lang="cs-CZ" sz="1600" i="1" dirty="0"/>
              <a:t>Charakter vzdělávacích potřeb žáka, pro kterého jsou určena PO třetího stupně, je ovlivněn (mimo jiné) </a:t>
            </a:r>
            <a:r>
              <a:rPr lang="cs-CZ" sz="1600" b="1" i="1" dirty="0"/>
              <a:t>odlišným kulturním prostředím či neznalostí vyučovacího jazyka</a:t>
            </a:r>
            <a:r>
              <a:rPr lang="cs-CZ" sz="1600" i="1" dirty="0"/>
              <a:t>, což vyžaduje znatelné úpravy v metodách práce, organizaci a průběhu vzdělávání, úpravě ŠVP, v hodnocení žáka. Rozsah těchto opatření zahrnuje zejména úpravy ve strategiích práce s učivem, úpravy v podmínkách a postupech školní práce a domácí přípravy, včetně posilování motivace a postojů ke školní práci, v odůvodněných případech pak také </a:t>
            </a:r>
            <a:r>
              <a:rPr lang="cs-CZ" sz="1600" b="1" i="1" dirty="0"/>
              <a:t>úpravy obsahů vzdělávání a výstupů ze vzdělávání.</a:t>
            </a:r>
            <a:r>
              <a:rPr lang="cs-CZ" sz="1600" b="1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98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620688"/>
            <a:ext cx="8579296" cy="648072"/>
          </a:xfrm>
        </p:spPr>
        <p:txBody>
          <a:bodyPr/>
          <a:lstStyle/>
          <a:p>
            <a:r>
              <a:rPr lang="cs-CZ" dirty="0" smtClean="0"/>
              <a:t>VYHLÁŠKA 27/2016 Sb</a:t>
            </a:r>
            <a:r>
              <a:rPr lang="cs-CZ" dirty="0"/>
              <a:t>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3. </a:t>
            </a:r>
            <a:r>
              <a:rPr lang="cs-CZ" dirty="0"/>
              <a:t>stupeň PO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88840"/>
            <a:ext cx="8424936" cy="4752528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NUTNÉ </a:t>
            </a:r>
            <a:r>
              <a:rPr lang="cs-CZ" b="1" dirty="0"/>
              <a:t>doporučení </a:t>
            </a:r>
            <a:r>
              <a:rPr lang="cs-CZ" b="1" dirty="0" smtClean="0"/>
              <a:t>ŠPZ:</a:t>
            </a:r>
            <a:endParaRPr lang="cs-CZ" b="1" dirty="0"/>
          </a:p>
          <a:p>
            <a:pPr lvl="1"/>
            <a:r>
              <a:rPr lang="cs-CZ" dirty="0" smtClean="0"/>
              <a:t>úprava </a:t>
            </a:r>
            <a:r>
              <a:rPr lang="cs-CZ" dirty="0"/>
              <a:t>výstupů a obsahu vzdělávání, </a:t>
            </a:r>
            <a:endParaRPr lang="cs-CZ" dirty="0" smtClean="0"/>
          </a:p>
          <a:p>
            <a:pPr lvl="1"/>
            <a:r>
              <a:rPr lang="cs-CZ" dirty="0" smtClean="0"/>
              <a:t>speciální </a:t>
            </a:r>
            <a:r>
              <a:rPr lang="cs-CZ" dirty="0"/>
              <a:t>učebnice a pomůcky (učebnice češtiny pro cizince), </a:t>
            </a:r>
            <a:endParaRPr lang="cs-CZ" dirty="0" smtClean="0"/>
          </a:p>
          <a:p>
            <a:pPr lvl="1"/>
            <a:r>
              <a:rPr lang="cs-CZ" dirty="0" smtClean="0"/>
              <a:t>3 </a:t>
            </a:r>
            <a:r>
              <a:rPr lang="cs-CZ" dirty="0"/>
              <a:t>h. týdně pedagogické intervence (z toho 1 hod. týdně práce se třídou) – zaměřené např. na podporu v češtině jako druhém jazyce </a:t>
            </a:r>
            <a:endParaRPr lang="cs-CZ" dirty="0" smtClean="0"/>
          </a:p>
          <a:p>
            <a:pPr lvl="1"/>
            <a:r>
              <a:rPr lang="cs-CZ" dirty="0" smtClean="0"/>
              <a:t>3 </a:t>
            </a:r>
            <a:r>
              <a:rPr lang="cs-CZ" dirty="0"/>
              <a:t>h. týdně na speciálně pedagogickou péči poskytovanou speciálním pedagogem školy, případně psychologické </a:t>
            </a:r>
            <a:r>
              <a:rPr lang="cs-CZ" dirty="0" smtClean="0"/>
              <a:t>intervence</a:t>
            </a:r>
          </a:p>
          <a:p>
            <a:pPr lvl="1"/>
            <a:r>
              <a:rPr lang="cs-CZ" dirty="0" smtClean="0"/>
              <a:t> </a:t>
            </a:r>
            <a:r>
              <a:rPr lang="cs-CZ" dirty="0"/>
              <a:t>služby asistenta pedagoga </a:t>
            </a:r>
            <a:endParaRPr lang="cs-CZ" dirty="0" smtClean="0"/>
          </a:p>
          <a:p>
            <a:pPr lvl="1"/>
            <a:r>
              <a:rPr lang="cs-CZ" dirty="0" smtClean="0"/>
              <a:t>podpora </a:t>
            </a:r>
            <a:r>
              <a:rPr lang="cs-CZ" dirty="0"/>
              <a:t>výuky dalším pedagogickým pracovníkem v rozsahu 0,5 úvazku (může být např. specialista na výuku češtiny jako druhého jazyka) </a:t>
            </a:r>
            <a:endParaRPr lang="cs-CZ" dirty="0" smtClean="0"/>
          </a:p>
          <a:p>
            <a:pPr lvl="1"/>
            <a:r>
              <a:rPr lang="cs-CZ" dirty="0" smtClean="0"/>
              <a:t>podpora </a:t>
            </a:r>
            <a:r>
              <a:rPr lang="cs-CZ" dirty="0"/>
              <a:t>školním psychologem nebo školním speciálním pedagogem v rozsahu 0,5 úvazku (služba pro žáka a školu) </a:t>
            </a:r>
            <a:endParaRPr lang="cs-CZ" dirty="0" smtClean="0"/>
          </a:p>
          <a:p>
            <a:pPr lvl="1"/>
            <a:r>
              <a:rPr lang="cs-CZ" dirty="0"/>
              <a:t>š</a:t>
            </a:r>
            <a:r>
              <a:rPr lang="cs-CZ" dirty="0" smtClean="0"/>
              <a:t>kola </a:t>
            </a:r>
            <a:r>
              <a:rPr lang="cs-CZ" dirty="0"/>
              <a:t>bude mít nárok na 3 h./ měsíc na intenzivní metodickou podporu ŠPZ po dobu 6 měsíců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587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48" y="5312976"/>
            <a:ext cx="1334208" cy="131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620688"/>
            <a:ext cx="8579296" cy="648072"/>
          </a:xfrm>
        </p:spPr>
        <p:txBody>
          <a:bodyPr/>
          <a:lstStyle/>
          <a:p>
            <a:r>
              <a:rPr lang="cs-CZ" dirty="0" smtClean="0"/>
              <a:t>VYHLÁŠKA 27/2016 Sb</a:t>
            </a:r>
            <a:r>
              <a:rPr lang="cs-CZ" dirty="0"/>
              <a:t>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3. </a:t>
            </a:r>
            <a:r>
              <a:rPr lang="cs-CZ" dirty="0"/>
              <a:t>stupeň PO</a:t>
            </a:r>
          </a:p>
        </p:txBody>
      </p:sp>
      <p:sp>
        <p:nvSpPr>
          <p:cNvPr id="4" name="Obdélník 3"/>
          <p:cNvSpPr/>
          <p:nvPr/>
        </p:nvSpPr>
        <p:spPr>
          <a:xfrm>
            <a:off x="306388" y="1484784"/>
            <a:ext cx="871296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cs-CZ" sz="1600" b="1" dirty="0"/>
              <a:t>U žáků s potřebou podpory ve vzdělávání z důvodu odlišných kulturních a životních podmínek je třeba: </a:t>
            </a:r>
            <a:endParaRPr lang="cs-CZ" sz="1600" b="1" dirty="0" smtClean="0"/>
          </a:p>
          <a:p>
            <a:pPr marL="285750" indent="-285750">
              <a:lnSpc>
                <a:spcPct val="140000"/>
              </a:lnSpc>
              <a:buFontTx/>
              <a:buChar char="-"/>
              <a:defRPr/>
            </a:pPr>
            <a:r>
              <a:rPr lang="cs-CZ" sz="1600" dirty="0" smtClean="0"/>
              <a:t>v </a:t>
            </a:r>
            <a:r>
              <a:rPr lang="cs-CZ" sz="1600" dirty="0"/>
              <a:t>rámci nejvyššího počtu povinných vyučovacích hodin </a:t>
            </a:r>
            <a:r>
              <a:rPr lang="cs-CZ" sz="1600" b="1" dirty="0"/>
              <a:t>posílení výuky českého jazyka nebo výuky českého jazyka jako jazyka cizího</a:t>
            </a:r>
            <a:r>
              <a:rPr lang="cs-CZ" sz="1600" dirty="0"/>
              <a:t>: </a:t>
            </a:r>
            <a:endParaRPr lang="cs-CZ" sz="1600" dirty="0" smtClean="0"/>
          </a:p>
          <a:p>
            <a:pPr>
              <a:lnSpc>
                <a:spcPct val="140000"/>
              </a:lnSpc>
              <a:defRPr/>
            </a:pPr>
            <a:endParaRPr lang="cs-CZ" sz="1600" dirty="0" smtClean="0"/>
          </a:p>
          <a:p>
            <a:pPr marL="800100" lvl="1" indent="-342900">
              <a:lnSpc>
                <a:spcPct val="140000"/>
              </a:lnSpc>
              <a:buAutoNum type="alphaLcParenR"/>
              <a:defRPr/>
            </a:pPr>
            <a:r>
              <a:rPr lang="cs-CZ" sz="1600" dirty="0" smtClean="0"/>
              <a:t>v </a:t>
            </a:r>
            <a:r>
              <a:rPr lang="cs-CZ" sz="1600" dirty="0"/>
              <a:t>předškolním vzdělávání: </a:t>
            </a:r>
            <a:r>
              <a:rPr lang="cs-CZ" sz="1600" b="1" dirty="0"/>
              <a:t>4 x 15 minut výuky českého jazyka jako jazyka cizího/týden, nejvýše však </a:t>
            </a:r>
            <a:r>
              <a:rPr lang="cs-CZ" sz="1600" b="1" dirty="0" smtClean="0"/>
              <a:t>110 </a:t>
            </a:r>
            <a:r>
              <a:rPr lang="cs-CZ" sz="1600" b="1" dirty="0"/>
              <a:t>h</a:t>
            </a:r>
            <a:r>
              <a:rPr lang="cs-CZ" sz="1600" dirty="0"/>
              <a:t>, </a:t>
            </a:r>
            <a:endParaRPr lang="cs-CZ" sz="1600" dirty="0" smtClean="0"/>
          </a:p>
          <a:p>
            <a:pPr lvl="1">
              <a:lnSpc>
                <a:spcPct val="140000"/>
              </a:lnSpc>
              <a:defRPr/>
            </a:pPr>
            <a:endParaRPr lang="cs-CZ" sz="1600" dirty="0" smtClean="0"/>
          </a:p>
          <a:p>
            <a:pPr lvl="1">
              <a:lnSpc>
                <a:spcPct val="140000"/>
              </a:lnSpc>
              <a:defRPr/>
            </a:pPr>
            <a:r>
              <a:rPr lang="cs-CZ" sz="1600" dirty="0" smtClean="0"/>
              <a:t>b</a:t>
            </a:r>
            <a:r>
              <a:rPr lang="cs-CZ" sz="1600" dirty="0"/>
              <a:t>) v </a:t>
            </a:r>
            <a:r>
              <a:rPr lang="cs-CZ" sz="1600" dirty="0" smtClean="0"/>
              <a:t>ZŠ a SŠ: </a:t>
            </a:r>
            <a:r>
              <a:rPr lang="cs-CZ" sz="1600" b="1" dirty="0"/>
              <a:t>3 vyučovací hodiny (h)/týden, nejvýše však </a:t>
            </a:r>
            <a:r>
              <a:rPr lang="cs-CZ" sz="1600" b="1" dirty="0" smtClean="0"/>
              <a:t>200 </a:t>
            </a:r>
            <a:r>
              <a:rPr lang="cs-CZ" sz="1600" b="1" dirty="0"/>
              <a:t>h,</a:t>
            </a:r>
            <a:endParaRPr lang="cs-CZ" sz="1600" b="1" i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" y="2920635"/>
            <a:ext cx="560306" cy="122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Z:\SEKCE SLUŽEB PRO PEDAGOGY\ČDJ\e-learning\OBRAZKY\ORIGINALY OD VOJTY\OSOBY\berthold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48" y="2420267"/>
            <a:ext cx="1575932" cy="222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04900" y="4935721"/>
            <a:ext cx="76623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„</a:t>
            </a:r>
            <a:r>
              <a:rPr lang="cs-CZ" dirty="0"/>
              <a:t>Obsah učiva může být v odůvodněných případech modifikován; výstupy a výsledky vzdělávání se mohou upravovat pouze pro žáky s lehkým mentálním postižením podle </a:t>
            </a:r>
            <a:r>
              <a:rPr lang="cs-CZ" dirty="0" smtClean="0"/>
              <a:t>RVP ZV</a:t>
            </a:r>
            <a:r>
              <a:rPr lang="cs-CZ" b="1" dirty="0" smtClean="0"/>
              <a:t>“ </a:t>
            </a:r>
          </a:p>
          <a:p>
            <a:r>
              <a:rPr lang="cs-CZ" dirty="0" smtClean="0"/>
              <a:t>„Hodnocení vychází ze zjištěných specifik žáka (např. neznalost vyučovacího jazyka). Nastavují se taková kritéria hodnocení, která žákovi umožní dosahovat osobního pokroku.“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50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3212976"/>
            <a:ext cx="7931224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i="1" dirty="0" smtClean="0">
                <a:solidFill>
                  <a:schemeClr val="accent1">
                    <a:lumMod val="50000"/>
                  </a:schemeClr>
                </a:solidFill>
              </a:rPr>
              <a:t>Cizinců se §16 týká pouze v případě, že mají ještě jiné SVP než neznalost jazyka. Jinak jsou podpořeni z §20 ŠZ.</a:t>
            </a:r>
          </a:p>
          <a:p>
            <a:pPr marL="0" indent="0">
              <a:buNone/>
            </a:pPr>
            <a:endParaRPr lang="cs-CZ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i="1" dirty="0" smtClean="0">
                <a:solidFill>
                  <a:schemeClr val="accent1">
                    <a:lumMod val="50000"/>
                  </a:schemeClr>
                </a:solidFill>
              </a:rPr>
              <a:t>Nebo v případě, že podpora z §20 byla nedostatečná a je stále potřeba děti a žáky podpořit.</a:t>
            </a:r>
            <a:endParaRPr lang="cs-CZ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347864" y="299557"/>
            <a:ext cx="6516216" cy="1296144"/>
          </a:xfrm>
        </p:spPr>
        <p:txBody>
          <a:bodyPr/>
          <a:lstStyle/>
          <a:p>
            <a:r>
              <a:rPr lang="cs-CZ" sz="4400" dirty="0"/>
              <a:t>ALE!!!!!</a:t>
            </a:r>
          </a:p>
        </p:txBody>
      </p:sp>
      <p:sp>
        <p:nvSpPr>
          <p:cNvPr id="5" name="Obdélník 4"/>
          <p:cNvSpPr/>
          <p:nvPr/>
        </p:nvSpPr>
        <p:spPr>
          <a:xfrm>
            <a:off x="755576" y="1988840"/>
            <a:ext cx="6750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Metodický pokyn NÚV pro poradny: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106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3212976"/>
            <a:ext cx="7931224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i="1" dirty="0" smtClean="0">
                <a:solidFill>
                  <a:schemeClr val="accent1">
                    <a:lumMod val="50000"/>
                  </a:schemeClr>
                </a:solidFill>
              </a:rPr>
              <a:t>„</a:t>
            </a:r>
            <a:r>
              <a:rPr lang="cs-CZ" i="1" dirty="0">
                <a:solidFill>
                  <a:schemeClr val="accent1">
                    <a:lumMod val="50000"/>
                  </a:schemeClr>
                </a:solidFill>
              </a:rPr>
              <a:t>Pro všechny žáky cizince, kteří plní povinnou školní docházku, </a:t>
            </a:r>
            <a:r>
              <a:rPr lang="cs-CZ" b="1" i="1" dirty="0">
                <a:solidFill>
                  <a:schemeClr val="accent1">
                    <a:lumMod val="50000"/>
                  </a:schemeClr>
                </a:solidFill>
              </a:rPr>
              <a:t>zajistí krajský úřad příslušný podle místa pobytu žáka ve spolupráci se zřizovatelem školy </a:t>
            </a:r>
            <a:r>
              <a:rPr lang="cs-CZ" i="1" dirty="0">
                <a:solidFill>
                  <a:schemeClr val="accent1">
                    <a:lumMod val="50000"/>
                  </a:schemeClr>
                </a:solidFill>
              </a:rPr>
              <a:t>bezplatnou přípravu k jejich začlenění do základního vzdělávání, zahrnující výuku českého jazyka přizpůsobenou potřebám těchto žáků.“ (</a:t>
            </a:r>
            <a:r>
              <a:rPr lang="cs-CZ" i="1" dirty="0" smtClean="0">
                <a:solidFill>
                  <a:schemeClr val="accent1">
                    <a:lumMod val="50000"/>
                  </a:schemeClr>
                </a:solidFill>
              </a:rPr>
              <a:t>ŠZ </a:t>
            </a:r>
            <a:r>
              <a:rPr lang="cs-CZ" i="1" dirty="0">
                <a:solidFill>
                  <a:schemeClr val="accent1">
                    <a:lumMod val="50000"/>
                  </a:schemeClr>
                </a:solidFill>
              </a:rPr>
              <a:t>§ 20</a:t>
            </a:r>
            <a:r>
              <a:rPr lang="cs-CZ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cs-CZ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843808" y="496127"/>
            <a:ext cx="6516216" cy="1296144"/>
          </a:xfrm>
        </p:spPr>
        <p:txBody>
          <a:bodyPr/>
          <a:lstStyle/>
          <a:p>
            <a:r>
              <a:rPr lang="cs-CZ" dirty="0" smtClean="0"/>
              <a:t>JAK JE TO S §20 ŠZ?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55576" y="1988840"/>
            <a:ext cx="6750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§20 ŠZ </a:t>
            </a:r>
            <a:r>
              <a:rPr lang="cs-CZ" sz="2400" b="1" dirty="0" smtClean="0"/>
              <a:t>- VZDĚLÁVÁNÍ  CIZINCŮ </a:t>
            </a:r>
            <a:r>
              <a:rPr lang="cs-CZ" sz="2400" b="1" dirty="0"/>
              <a:t>– </a:t>
            </a:r>
            <a:r>
              <a:rPr lang="cs-CZ" sz="2400" dirty="0"/>
              <a:t>NEZMĚNĚNO!</a:t>
            </a:r>
          </a:p>
        </p:txBody>
      </p:sp>
    </p:spTree>
    <p:extLst>
      <p:ext uri="{BB962C8B-B14F-4D97-AF65-F5344CB8AC3E}">
        <p14:creationId xmlns:p14="http://schemas.microsoft.com/office/powerpoint/2010/main" val="37421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3692"/>
            <a:ext cx="3204393" cy="181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TŘÍDY PRO JAZYKOVOU PŘÍPRAVU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708920"/>
            <a:ext cx="7931224" cy="34172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C00000"/>
                </a:solidFill>
              </a:rPr>
              <a:t>ALE!!!</a:t>
            </a:r>
          </a:p>
          <a:p>
            <a:pPr marL="0" indent="0">
              <a:buNone/>
            </a:pPr>
            <a:r>
              <a:rPr lang="cs-CZ" sz="1800" b="1" dirty="0" smtClean="0"/>
              <a:t>- 2 linie </a:t>
            </a:r>
            <a:r>
              <a:rPr lang="cs-CZ" sz="1800" dirty="0" smtClean="0"/>
              <a:t>(EU </a:t>
            </a:r>
            <a:r>
              <a:rPr lang="cs-CZ" sz="1800" dirty="0" err="1" smtClean="0"/>
              <a:t>vz</a:t>
            </a:r>
            <a:r>
              <a:rPr lang="cs-CZ" sz="1800" dirty="0" smtClean="0"/>
              <a:t>. ostatní) – nejasná „organizace“</a:t>
            </a:r>
          </a:p>
          <a:p>
            <a:pPr marL="0" indent="0">
              <a:buNone/>
            </a:pPr>
            <a:r>
              <a:rPr lang="cs-CZ" sz="1800" b="1" dirty="0" smtClean="0"/>
              <a:t>- 3 RP</a:t>
            </a:r>
            <a:r>
              <a:rPr lang="cs-CZ" sz="1800" b="1" dirty="0"/>
              <a:t>, </a:t>
            </a:r>
            <a:r>
              <a:rPr lang="cs-CZ" sz="1800" b="1" dirty="0" smtClean="0"/>
              <a:t>1 DP </a:t>
            </a:r>
            <a:r>
              <a:rPr lang="cs-CZ" sz="1800" dirty="0" smtClean="0"/>
              <a:t>– administrativa, neflexibilní, nenárokové</a:t>
            </a:r>
          </a:p>
          <a:p>
            <a:pPr marL="0" indent="0">
              <a:buNone/>
            </a:pPr>
            <a:r>
              <a:rPr lang="cs-CZ" sz="1800" b="1" dirty="0" smtClean="0"/>
              <a:t>- pouze cizinci, pouze ZŠ, pouze 70 vyučovacích hodin!</a:t>
            </a:r>
          </a:p>
          <a:p>
            <a:pPr>
              <a:buFontTx/>
              <a:buChar char="-"/>
            </a:pPr>
            <a:endParaRPr lang="cs-CZ" sz="1800" b="1" dirty="0" smtClean="0"/>
          </a:p>
          <a:p>
            <a:pPr marL="0" indent="0">
              <a:buNone/>
            </a:pPr>
            <a:r>
              <a:rPr lang="cs-CZ" sz="1800" b="1" i="1" dirty="0" smtClean="0"/>
              <a:t>Ilustrační příklad r. 2016:</a:t>
            </a:r>
          </a:p>
          <a:p>
            <a:pPr marL="0" indent="0">
              <a:buNone/>
            </a:pPr>
            <a:r>
              <a:rPr lang="cs-CZ" sz="1800" b="1" i="1" dirty="0" smtClean="0"/>
              <a:t>V roce 2015/16 – celkem 18 281 cizinců v ZŠ (Praha 6824)</a:t>
            </a:r>
          </a:p>
          <a:p>
            <a:pPr marL="0" indent="0">
              <a:buNone/>
            </a:pPr>
            <a:r>
              <a:rPr lang="cs-CZ" sz="1800" i="1" dirty="0" smtClean="0"/>
              <a:t>Z toho 4 tis. Slováků (900 v Praze)</a:t>
            </a:r>
          </a:p>
          <a:p>
            <a:pPr marL="0" indent="0">
              <a:buNone/>
            </a:pPr>
            <a:r>
              <a:rPr lang="cs-CZ" sz="1800" b="1" i="1" dirty="0" smtClean="0"/>
              <a:t>Žádosti o RP</a:t>
            </a:r>
          </a:p>
          <a:p>
            <a:pPr marL="0" indent="0">
              <a:buNone/>
            </a:pPr>
            <a:r>
              <a:rPr lang="cs-CZ" sz="1800" dirty="0" smtClean="0"/>
              <a:t>3Z –154 škol za 13 mil. (Praha 51 škol za 7,7 mil.)</a:t>
            </a:r>
          </a:p>
          <a:p>
            <a:pPr marL="0" indent="0">
              <a:buNone/>
            </a:pPr>
            <a:r>
              <a:rPr lang="cs-CZ" sz="1800" dirty="0" smtClean="0"/>
              <a:t>ŽOMO, azyl – 8 škol za 2 mil.</a:t>
            </a:r>
          </a:p>
          <a:p>
            <a:pPr marL="0" indent="0">
              <a:buNone/>
            </a:pPr>
            <a:r>
              <a:rPr lang="cs-CZ" sz="1800" dirty="0" smtClean="0"/>
              <a:t>EU – 35 škol za 900 tisíc…  </a:t>
            </a:r>
            <a:r>
              <a:rPr lang="cs-CZ" sz="1800" dirty="0" smtClean="0">
                <a:sym typeface="Wingdings" panose="05000000000000000000" pitchFamily="2" charset="2"/>
              </a:rPr>
              <a:t> z 4115 škol cca ½ má cizince (ČŠI)</a:t>
            </a:r>
          </a:p>
          <a:p>
            <a:pPr marL="0" indent="0">
              <a:buNone/>
            </a:pPr>
            <a:r>
              <a:rPr lang="cs-CZ" sz="1800" dirty="0" smtClean="0">
                <a:sym typeface="Wingdings" panose="05000000000000000000" pitchFamily="2" charset="2"/>
              </a:rPr>
              <a:t>Kč na 1 cizince 1125,-  16 Kč/hod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755650" y="2276872"/>
            <a:ext cx="7992814" cy="432048"/>
          </a:xfrm>
        </p:spPr>
        <p:txBody>
          <a:bodyPr>
            <a:normAutofit/>
          </a:bodyPr>
          <a:lstStyle/>
          <a:p>
            <a:r>
              <a:rPr lang="cs-CZ" dirty="0" smtClean="0"/>
              <a:t>(</a:t>
            </a:r>
            <a:r>
              <a:rPr lang="cs-CZ" dirty="0"/>
              <a:t>Školský zákon č. 561/2004 Sb</a:t>
            </a:r>
            <a:r>
              <a:rPr lang="cs-CZ" dirty="0" smtClean="0"/>
              <a:t>., Vyhláška </a:t>
            </a:r>
            <a:r>
              <a:rPr lang="cs-CZ" dirty="0"/>
              <a:t>č. 48/2005 Sb</a:t>
            </a:r>
            <a:r>
              <a:rPr lang="cs-CZ" dirty="0" smtClean="0"/>
              <a:t>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96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A7BB1F"/>
              </a:buClr>
              <a:buNone/>
            </a:pPr>
            <a:r>
              <a:rPr lang="cs-CZ" sz="1800" b="1" dirty="0">
                <a:solidFill>
                  <a:srgbClr val="A7BB1F"/>
                </a:solidFill>
              </a:rPr>
              <a:t>Co je </a:t>
            </a:r>
            <a:r>
              <a:rPr lang="cs-CZ" sz="1800" b="1" dirty="0" smtClean="0">
                <a:solidFill>
                  <a:srgbClr val="A7BB1F"/>
                </a:solidFill>
              </a:rPr>
              <a:t>potřeba:</a:t>
            </a:r>
            <a:endParaRPr lang="cs-CZ" sz="1800" b="1" dirty="0">
              <a:solidFill>
                <a:srgbClr val="A7BB1F"/>
              </a:solidFill>
            </a:endParaRPr>
          </a:p>
          <a:p>
            <a:r>
              <a:rPr lang="cs-CZ" dirty="0" smtClean="0"/>
              <a:t>Sladit §20 a §16, tak aby na sebe navazovaly, doplňovaly se</a:t>
            </a:r>
          </a:p>
          <a:p>
            <a:r>
              <a:rPr lang="cs-CZ" b="1" dirty="0"/>
              <a:t>Jazyková příprava – intenzivní výuka ČDJ!</a:t>
            </a:r>
          </a:p>
          <a:p>
            <a:r>
              <a:rPr lang="cs-CZ" dirty="0" smtClean="0"/>
              <a:t>Sladit práci PPP, aby nebyly různé výklady </a:t>
            </a:r>
          </a:p>
          <a:p>
            <a:r>
              <a:rPr lang="cs-CZ" dirty="0" smtClean="0"/>
              <a:t>Odborníky na ČDJ v PPP i školách</a:t>
            </a:r>
          </a:p>
          <a:p>
            <a:r>
              <a:rPr lang="cs-CZ" dirty="0" smtClean="0"/>
              <a:t>Příprava pedagogů!</a:t>
            </a:r>
          </a:p>
          <a:p>
            <a:r>
              <a:rPr lang="cs-CZ" dirty="0" smtClean="0"/>
              <a:t>Tlumočníci!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Dopis poradnám v ČR – pozitivní ohlasy!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413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259632" y="2060848"/>
            <a:ext cx="7200800" cy="255454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cs-CZ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DĚKUJI ZA POZORNOST!</a:t>
            </a:r>
            <a:r>
              <a:rPr lang="cs-CZ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1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Kristýna Titěrová</a:t>
            </a:r>
          </a:p>
          <a:p>
            <a:pPr lvl="0" algn="ctr"/>
            <a:r>
              <a:rPr lang="cs-CZ" sz="1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titerova@meta-ops.cz</a:t>
            </a:r>
            <a:r>
              <a:rPr lang="cs-CZ" sz="1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1400" b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endParaRPr lang="cs-CZ" sz="1400" b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1800"/>
              </a:spcBef>
            </a:pPr>
            <a:r>
              <a:rPr lang="cs-CZ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META, </a:t>
            </a:r>
            <a:r>
              <a:rPr lang="cs-CZ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o.p.s</a:t>
            </a:r>
            <a:r>
              <a:rPr lang="cs-CZ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Společnost pro příležitosti mladých migrantů</a:t>
            </a:r>
          </a:p>
          <a:p>
            <a:pPr algn="ctr">
              <a:spcBef>
                <a:spcPts val="1800"/>
              </a:spcBef>
            </a:pPr>
            <a:r>
              <a:rPr lang="pt-B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www.meta-ops.cz</a:t>
            </a:r>
            <a:r>
              <a:rPr lang="cs-CZ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BR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pt-B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www.inkluzivniskola.cz</a:t>
            </a:r>
            <a:r>
              <a:rPr lang="cs-CZ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BR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136904" cy="2088232"/>
          </a:xfrm>
        </p:spPr>
        <p:txBody>
          <a:bodyPr/>
          <a:lstStyle/>
          <a:p>
            <a:r>
              <a:rPr lang="cs-CZ" dirty="0"/>
              <a:t>Změny v oblasti vzdělávání a podpory  žáků s OMJ od září 2016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501008"/>
            <a:ext cx="7920880" cy="26269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9600" dirty="0" smtClean="0"/>
              <a:t>???</a:t>
            </a:r>
            <a:endParaRPr lang="cs-CZ" sz="9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27584" y="4005064"/>
            <a:ext cx="79312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1" noProof="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27584" y="4653136"/>
            <a:ext cx="792088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7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2329" y="337952"/>
            <a:ext cx="7931224" cy="648072"/>
          </a:xfrm>
        </p:spPr>
        <p:txBody>
          <a:bodyPr/>
          <a:lstStyle/>
          <a:p>
            <a:r>
              <a:rPr lang="cs-CZ" dirty="0" smtClean="0"/>
              <a:t>KDO JSOU DĚTI A ŽÁCI S OMJ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135710"/>
            <a:ext cx="8820472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60" y="1501408"/>
            <a:ext cx="1231875" cy="270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70236"/>
            <a:ext cx="2686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112439"/>
              </p:ext>
            </p:extLst>
          </p:nvPr>
        </p:nvGraphicFramePr>
        <p:xfrm>
          <a:off x="97579" y="4202236"/>
          <a:ext cx="8973632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760"/>
                <a:gridCol w="2115600"/>
                <a:gridCol w="1296144"/>
                <a:gridCol w="1224136"/>
                <a:gridCol w="1556808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Jméno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Tran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Bert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Mustafa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Viky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Luis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Věk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17 let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Země původu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Afganistán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Ukrajina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Španělsko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J1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vietnamština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angličtina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perština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ukrajinština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španělština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Úroveň ČJ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A2/B1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B1/2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Z:\SEKCE SLUŽEB PRO PEDAGOGY\ČDJ\e-learning\OBRAZKY\ORIGINALY OD VOJTY\OSOBY\berthold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0688"/>
            <a:ext cx="2893028" cy="409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548680"/>
            <a:ext cx="6126878" cy="648072"/>
          </a:xfrm>
        </p:spPr>
        <p:txBody>
          <a:bodyPr/>
          <a:lstStyle/>
          <a:p>
            <a:r>
              <a:rPr lang="cs-CZ" dirty="0" smtClean="0"/>
              <a:t>POTŘEBY DĚTÍ A ŽÁKŮ S OMJ</a:t>
            </a:r>
            <a:endParaRPr lang="cs-CZ" dirty="0"/>
          </a:p>
        </p:txBody>
      </p:sp>
      <p:pic>
        <p:nvPicPr>
          <p:cNvPr id="4" name="Picture 2" descr="W:\SEKCE SLUŽEB PRO PEDAGOGY\MM potřeby ŽOMJ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553096"/>
            <a:ext cx="7488832" cy="475252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5854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548680"/>
            <a:ext cx="6126878" cy="648072"/>
          </a:xfrm>
        </p:spPr>
        <p:txBody>
          <a:bodyPr/>
          <a:lstStyle/>
          <a:p>
            <a:r>
              <a:rPr lang="cs-CZ" dirty="0" smtClean="0"/>
              <a:t>POTŘEBY DĚTÍ A ŽÁKŮ S OMJ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71600" y="1484784"/>
            <a:ext cx="72008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rgbClr val="A7BB1F"/>
              </a:buClr>
              <a:buSzPct val="80000"/>
              <a:buBlip>
                <a:blip r:embed="rId2"/>
              </a:buBlip>
            </a:pPr>
            <a:r>
              <a:rPr lang="cs-CZ" b="1" dirty="0" smtClean="0">
                <a:solidFill>
                  <a:srgbClr val="000000"/>
                </a:solidFill>
              </a:rPr>
              <a:t>Adaptace </a:t>
            </a:r>
            <a:r>
              <a:rPr lang="cs-CZ" dirty="0" smtClean="0">
                <a:solidFill>
                  <a:srgbClr val="000000"/>
                </a:solidFill>
              </a:rPr>
              <a:t>(přijetí, bezpečí, orientace)</a:t>
            </a:r>
          </a:p>
          <a:p>
            <a:pPr marL="342900" lvl="0" indent="-342900">
              <a:spcBef>
                <a:spcPts val="600"/>
              </a:spcBef>
              <a:buClr>
                <a:srgbClr val="A7BB1F"/>
              </a:buClr>
              <a:buSzPct val="80000"/>
              <a:buBlip>
                <a:blip r:embed="rId2"/>
              </a:buBlip>
            </a:pPr>
            <a:r>
              <a:rPr lang="cs-CZ" b="1" dirty="0" smtClean="0">
                <a:solidFill>
                  <a:srgbClr val="000000"/>
                </a:solidFill>
              </a:rPr>
              <a:t>Zakořenění, socializace </a:t>
            </a:r>
            <a:r>
              <a:rPr lang="cs-CZ" dirty="0" smtClean="0">
                <a:solidFill>
                  <a:srgbClr val="000000"/>
                </a:solidFill>
              </a:rPr>
              <a:t>(dlouhodobý úkol pro všechny)</a:t>
            </a:r>
            <a:endParaRPr lang="cs-CZ" dirty="0">
              <a:solidFill>
                <a:srgbClr val="000000"/>
              </a:solidFill>
            </a:endParaRPr>
          </a:p>
          <a:p>
            <a:pPr marL="342900" lvl="0" indent="-342900">
              <a:spcBef>
                <a:spcPts val="600"/>
              </a:spcBef>
              <a:buClr>
                <a:srgbClr val="A7BB1F"/>
              </a:buClr>
              <a:buSzPct val="80000"/>
              <a:buBlip>
                <a:blip r:embed="rId2"/>
              </a:buBlip>
            </a:pPr>
            <a:r>
              <a:rPr lang="cs-CZ" b="1" dirty="0" smtClean="0">
                <a:solidFill>
                  <a:srgbClr val="000000"/>
                </a:solidFill>
              </a:rPr>
              <a:t>Práce s postoji </a:t>
            </a:r>
            <a:r>
              <a:rPr lang="cs-CZ" dirty="0" smtClean="0">
                <a:solidFill>
                  <a:srgbClr val="000000"/>
                </a:solidFill>
              </a:rPr>
              <a:t>(respekt k odlišnosti, J1, všichni!)</a:t>
            </a:r>
          </a:p>
          <a:p>
            <a:pPr marL="342900" lvl="0" indent="-342900">
              <a:spcBef>
                <a:spcPts val="600"/>
              </a:spcBef>
              <a:buClr>
                <a:srgbClr val="A7BB1F"/>
              </a:buClr>
              <a:buSzPct val="80000"/>
              <a:buBlip>
                <a:blip r:embed="rId2"/>
              </a:buBlip>
            </a:pPr>
            <a:r>
              <a:rPr lang="cs-CZ" b="1" dirty="0" smtClean="0">
                <a:solidFill>
                  <a:srgbClr val="000000"/>
                </a:solidFill>
              </a:rPr>
              <a:t>Zjištění v čem vyniká </a:t>
            </a:r>
            <a:r>
              <a:rPr lang="cs-CZ" dirty="0" smtClean="0">
                <a:solidFill>
                  <a:srgbClr val="000000"/>
                </a:solidFill>
              </a:rPr>
              <a:t>(</a:t>
            </a:r>
            <a:r>
              <a:rPr lang="cs-CZ" dirty="0" err="1" smtClean="0">
                <a:solidFill>
                  <a:srgbClr val="000000"/>
                </a:solidFill>
              </a:rPr>
              <a:t>ped</a:t>
            </a:r>
            <a:r>
              <a:rPr lang="cs-CZ" dirty="0" smtClean="0">
                <a:solidFill>
                  <a:srgbClr val="000000"/>
                </a:solidFill>
              </a:rPr>
              <a:t>. diagnostika, rodiče!) </a:t>
            </a:r>
          </a:p>
          <a:p>
            <a:pPr marL="342900" lvl="0" indent="-342900">
              <a:spcBef>
                <a:spcPts val="600"/>
              </a:spcBef>
              <a:buClr>
                <a:srgbClr val="A7BB1F"/>
              </a:buClr>
              <a:buSzPct val="80000"/>
              <a:buBlip>
                <a:blip r:embed="rId2"/>
              </a:buBlip>
            </a:pPr>
            <a:r>
              <a:rPr lang="cs-CZ" b="1" dirty="0" smtClean="0">
                <a:solidFill>
                  <a:srgbClr val="000000"/>
                </a:solidFill>
              </a:rPr>
              <a:t>Při neznalosti ČJ  (A0-A2)</a:t>
            </a:r>
          </a:p>
          <a:p>
            <a:pPr marL="800100" lvl="1" indent="-342900">
              <a:spcBef>
                <a:spcPts val="600"/>
              </a:spcBef>
              <a:buClr>
                <a:srgbClr val="A7BB1F"/>
              </a:buClr>
              <a:buSzPct val="80000"/>
              <a:buBlip>
                <a:blip r:embed="rId2"/>
              </a:buBlip>
            </a:pPr>
            <a:r>
              <a:rPr lang="cs-CZ" b="1" dirty="0" smtClean="0">
                <a:solidFill>
                  <a:srgbClr val="000000"/>
                </a:solidFill>
              </a:rPr>
              <a:t>Intenzivní výuka ČDJ</a:t>
            </a:r>
            <a:r>
              <a:rPr lang="cs-CZ" dirty="0" smtClean="0">
                <a:solidFill>
                  <a:srgbClr val="000000"/>
                </a:solidFill>
              </a:rPr>
              <a:t> (ihned po příchodu, komunikace a základní gramotnost v ČJ, do úrovně A2) </a:t>
            </a:r>
          </a:p>
          <a:p>
            <a:pPr marL="800100" lvl="1" indent="-342900">
              <a:spcBef>
                <a:spcPts val="600"/>
              </a:spcBef>
              <a:buClr>
                <a:srgbClr val="A7BB1F"/>
              </a:buClr>
              <a:buSzPct val="80000"/>
              <a:buBlip>
                <a:blip r:embed="rId2"/>
              </a:buBlip>
            </a:pPr>
            <a:r>
              <a:rPr lang="cs-CZ" dirty="0" smtClean="0">
                <a:solidFill>
                  <a:srgbClr val="000000"/>
                </a:solidFill>
              </a:rPr>
              <a:t>až dva roky (</a:t>
            </a:r>
            <a:r>
              <a:rPr lang="cs-CZ" dirty="0" err="1" smtClean="0">
                <a:solidFill>
                  <a:srgbClr val="000000"/>
                </a:solidFill>
              </a:rPr>
              <a:t>Cummins</a:t>
            </a:r>
            <a:r>
              <a:rPr lang="cs-CZ" dirty="0" smtClean="0">
                <a:solidFill>
                  <a:srgbClr val="000000"/>
                </a:solidFill>
              </a:rPr>
              <a:t>)</a:t>
            </a:r>
          </a:p>
          <a:p>
            <a:pPr marL="342900" lvl="0" indent="-342900">
              <a:spcBef>
                <a:spcPts val="600"/>
              </a:spcBef>
              <a:buClr>
                <a:srgbClr val="A7BB1F"/>
              </a:buClr>
              <a:buSzPct val="80000"/>
              <a:buBlip>
                <a:blip r:embed="rId2"/>
              </a:buBlip>
            </a:pPr>
            <a:r>
              <a:rPr lang="cs-CZ" b="1" dirty="0" smtClean="0">
                <a:solidFill>
                  <a:srgbClr val="000000"/>
                </a:solidFill>
              </a:rPr>
              <a:t>Při nedostatečné znalosti (B1-B2)</a:t>
            </a:r>
          </a:p>
          <a:p>
            <a:pPr marL="800100" lvl="1" indent="-342900">
              <a:spcBef>
                <a:spcPts val="600"/>
              </a:spcBef>
              <a:buClr>
                <a:srgbClr val="A7BB1F"/>
              </a:buClr>
              <a:buSzPct val="80000"/>
              <a:buBlip>
                <a:blip r:embed="rId2"/>
              </a:buBlip>
            </a:pPr>
            <a:r>
              <a:rPr lang="cs-CZ" b="1" dirty="0" smtClean="0">
                <a:solidFill>
                  <a:srgbClr val="000000"/>
                </a:solidFill>
              </a:rPr>
              <a:t>Podpora v běžné výuce </a:t>
            </a:r>
            <a:r>
              <a:rPr lang="cs-CZ" dirty="0" smtClean="0">
                <a:solidFill>
                  <a:srgbClr val="000000"/>
                </a:solidFill>
              </a:rPr>
              <a:t>(rozvoj akademického jazyka)</a:t>
            </a:r>
          </a:p>
          <a:p>
            <a:pPr marL="800100" lvl="1" indent="-342900">
              <a:spcBef>
                <a:spcPts val="600"/>
              </a:spcBef>
              <a:buClr>
                <a:srgbClr val="A7BB1F"/>
              </a:buClr>
              <a:buSzPct val="80000"/>
              <a:buBlip>
                <a:blip r:embed="rId2"/>
              </a:buBlip>
            </a:pPr>
            <a:r>
              <a:rPr lang="cs-CZ" b="1" dirty="0" smtClean="0">
                <a:solidFill>
                  <a:srgbClr val="000000"/>
                </a:solidFill>
              </a:rPr>
              <a:t>Dlouhodobá podpora v ČDJ</a:t>
            </a:r>
          </a:p>
          <a:p>
            <a:pPr marL="800100" lvl="1" indent="-342900">
              <a:spcBef>
                <a:spcPts val="600"/>
              </a:spcBef>
              <a:buClr>
                <a:srgbClr val="A7BB1F"/>
              </a:buClr>
              <a:buSzPct val="80000"/>
              <a:buBlip>
                <a:blip r:embed="rId2"/>
              </a:buBlip>
            </a:pPr>
            <a:r>
              <a:rPr lang="cs-CZ" dirty="0" smtClean="0">
                <a:solidFill>
                  <a:srgbClr val="000000"/>
                </a:solidFill>
              </a:rPr>
              <a:t>několik </a:t>
            </a:r>
            <a:r>
              <a:rPr lang="cs-CZ" dirty="0">
                <a:solidFill>
                  <a:srgbClr val="000000"/>
                </a:solidFill>
              </a:rPr>
              <a:t>let, až 10</a:t>
            </a:r>
            <a:r>
              <a:rPr lang="cs-CZ" dirty="0" smtClean="0">
                <a:solidFill>
                  <a:srgbClr val="000000"/>
                </a:solidFill>
              </a:rPr>
              <a:t>! (</a:t>
            </a:r>
            <a:r>
              <a:rPr lang="cs-CZ" dirty="0" err="1" smtClean="0">
                <a:solidFill>
                  <a:srgbClr val="000000"/>
                </a:solidFill>
              </a:rPr>
              <a:t>Cummins</a:t>
            </a:r>
            <a:r>
              <a:rPr lang="cs-CZ" dirty="0" smtClean="0">
                <a:solidFill>
                  <a:srgbClr val="000000"/>
                </a:solidFill>
              </a:rPr>
              <a:t>)</a:t>
            </a:r>
            <a:endParaRPr lang="cs-CZ" dirty="0">
              <a:solidFill>
                <a:srgbClr val="000000"/>
              </a:solidFill>
            </a:endParaRPr>
          </a:p>
          <a:p>
            <a:pPr marL="342900" lvl="0" indent="-342900">
              <a:spcBef>
                <a:spcPts val="600"/>
              </a:spcBef>
              <a:buClr>
                <a:srgbClr val="A7BB1F"/>
              </a:buClr>
              <a:buSzPct val="80000"/>
              <a:buBlip>
                <a:blip r:embed="rId2"/>
              </a:buBlip>
            </a:pPr>
            <a:r>
              <a:rPr lang="cs-CZ" b="1" dirty="0" smtClean="0">
                <a:solidFill>
                  <a:srgbClr val="000000"/>
                </a:solidFill>
              </a:rPr>
              <a:t>Spolupráce s rodiči, komunikace, domácí podpora?</a:t>
            </a:r>
          </a:p>
        </p:txBody>
      </p:sp>
    </p:spTree>
    <p:extLst>
      <p:ext uri="{BB962C8B-B14F-4D97-AF65-F5344CB8AC3E}">
        <p14:creationId xmlns:p14="http://schemas.microsoft.com/office/powerpoint/2010/main" val="35570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692696"/>
            <a:ext cx="7931224" cy="648072"/>
          </a:xfrm>
        </p:spPr>
        <p:txBody>
          <a:bodyPr/>
          <a:lstStyle/>
          <a:p>
            <a:r>
              <a:rPr lang="cs-CZ" dirty="0" smtClean="0"/>
              <a:t>CO NA TO ŘÍKÁ NOVELA ŠZ, §16?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556792"/>
            <a:ext cx="7931224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/>
              <a:t>„Dítětem</a:t>
            </a:r>
            <a:r>
              <a:rPr lang="cs-CZ" i="1" dirty="0"/>
              <a:t>, žákem a studentem se speciálními vzdělávacími potřebami se rozumí osoba, která </a:t>
            </a:r>
            <a:r>
              <a:rPr lang="cs-CZ" b="1" i="1" dirty="0"/>
              <a:t>k naplnění svých vzdělávacích možností nebo k uplatnění nebo užívání svých práv na rovnoprávném základě s ostatními potřebuje poskytnutí podpůrných opatření. </a:t>
            </a:r>
            <a:r>
              <a:rPr lang="cs-CZ" i="1" dirty="0"/>
              <a:t>Podpůrnými opatřeními se rozumí nezbytné úpravy ve vzdělávání a školských službách odpovídající zdravotnímu stavu, kulturnímu prostředí nebo jiným životním podmínkám dítěte, žáka nebo studenta. Děti, žáci a studenti se speciálními vzdělávacími potřebami mají právo na bezplatné poskytování podpůrných opatření školou a školským zařízením“ (ŠZ, §16, odst. 1</a:t>
            </a:r>
            <a:r>
              <a:rPr lang="cs-CZ" i="1" dirty="0" smtClean="0"/>
              <a:t>).</a:t>
            </a:r>
            <a:endParaRPr lang="cs-CZ" i="1" dirty="0" smtClean="0">
              <a:sym typeface="Wingdings" panose="05000000000000000000" pitchFamily="2" charset="2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68884" y="568394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</a:rPr>
              <a:t>POTŘEBUJÍ DĚTI A ŽÁCI S OMJ K NAPLNĚNÍ VZDĚLÁVACÍCH MOŽNOSTÍ PODPORU?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51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620688"/>
            <a:ext cx="8579296" cy="648072"/>
          </a:xfrm>
        </p:spPr>
        <p:txBody>
          <a:bodyPr/>
          <a:lstStyle/>
          <a:p>
            <a:r>
              <a:rPr lang="cs-CZ" dirty="0" smtClean="0"/>
              <a:t>VYHLÁŠKA 27/2016 Sb. </a:t>
            </a:r>
            <a:br>
              <a:rPr lang="cs-CZ" dirty="0" smtClean="0"/>
            </a:br>
            <a:r>
              <a:rPr lang="cs-CZ" dirty="0" smtClean="0"/>
              <a:t>1. stupeň PO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128379"/>
            <a:ext cx="8568952" cy="361299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Bez doporučení ŠPZ</a:t>
            </a:r>
          </a:p>
          <a:p>
            <a:r>
              <a:rPr lang="cs-CZ" dirty="0" smtClean="0"/>
              <a:t>Plán pedagogické podpory (PLPP) – průběžné vyhodnocování, </a:t>
            </a:r>
            <a:r>
              <a:rPr lang="cs-CZ" b="1" dirty="0" smtClean="0"/>
              <a:t>nejpozději do 3 měsíců - </a:t>
            </a:r>
            <a:r>
              <a:rPr lang="cs-CZ" dirty="0" smtClean="0"/>
              <a:t> </a:t>
            </a:r>
            <a:r>
              <a:rPr lang="cs-CZ" b="1" dirty="0" smtClean="0"/>
              <a:t>doporučení vyšetření.</a:t>
            </a:r>
          </a:p>
          <a:p>
            <a:r>
              <a:rPr lang="cs-CZ" b="1" dirty="0"/>
              <a:t>Výstupy vzdělávání se neupravují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Pro </a:t>
            </a:r>
            <a:r>
              <a:rPr lang="cs-CZ" b="1" dirty="0"/>
              <a:t>podporu žákovy práce se doporučuje zejména:</a:t>
            </a:r>
            <a:r>
              <a:rPr lang="cs-CZ" dirty="0"/>
              <a:t>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střídání </a:t>
            </a:r>
            <a:r>
              <a:rPr lang="cs-CZ" dirty="0"/>
              <a:t>forem a činností během </a:t>
            </a:r>
            <a:r>
              <a:rPr lang="cs-CZ" dirty="0" smtClean="0"/>
              <a:t>výuky, </a:t>
            </a:r>
          </a:p>
          <a:p>
            <a:pPr>
              <a:buFontTx/>
              <a:buChar char="-"/>
            </a:pPr>
            <a:r>
              <a:rPr lang="cs-CZ" dirty="0" smtClean="0"/>
              <a:t>změna </a:t>
            </a:r>
            <a:r>
              <a:rPr lang="cs-CZ" dirty="0"/>
              <a:t>zasedacího pořádku či uspořádání třídy v rámci </a:t>
            </a:r>
            <a:r>
              <a:rPr lang="cs-CZ" dirty="0" smtClean="0"/>
              <a:t>vyučovací, </a:t>
            </a:r>
          </a:p>
          <a:p>
            <a:pPr>
              <a:buFontTx/>
              <a:buChar char="-"/>
            </a:pPr>
            <a:r>
              <a:rPr lang="cs-CZ" dirty="0" smtClean="0"/>
              <a:t>diferenciace </a:t>
            </a:r>
            <a:r>
              <a:rPr lang="cs-CZ" dirty="0"/>
              <a:t>výuky, skupinová a kooperativní výuka,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zohlednění </a:t>
            </a:r>
            <a:r>
              <a:rPr lang="cs-CZ" dirty="0"/>
              <a:t>postavení žáka ve skupině (třídě</a:t>
            </a:r>
            <a:r>
              <a:rPr lang="cs-CZ" dirty="0" smtClean="0"/>
              <a:t>),</a:t>
            </a:r>
          </a:p>
          <a:p>
            <a:pPr>
              <a:buFontTx/>
              <a:buChar char="-"/>
            </a:pPr>
            <a:r>
              <a:rPr lang="cs-CZ" dirty="0" smtClean="0"/>
              <a:t> nabídka </a:t>
            </a:r>
            <a:r>
              <a:rPr lang="cs-CZ" dirty="0"/>
              <a:t>volnočasových aktivit (ve škole) a podpora rozvoje zájmů žáka,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dirty="0"/>
              <a:t>organizační podpora mimoškolního vzdělávání, včetně odborných exkurzí a stáží.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06388" y="1484784"/>
            <a:ext cx="8712968" cy="1427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cs-CZ" sz="1600" b="1" dirty="0"/>
              <a:t>PRVNÍ STUPEŇ PODPŮRNÝCH OPATŘENÍ </a:t>
            </a:r>
          </a:p>
          <a:p>
            <a:pPr>
              <a:lnSpc>
                <a:spcPct val="140000"/>
              </a:lnSpc>
              <a:defRPr/>
            </a:pPr>
            <a:r>
              <a:rPr lang="cs-CZ" sz="1600" i="1" dirty="0"/>
              <a:t>-</a:t>
            </a:r>
            <a:r>
              <a:rPr lang="cs-CZ" sz="1600" i="1" dirty="0" smtClean="0"/>
              <a:t>slouží </a:t>
            </a:r>
            <a:r>
              <a:rPr lang="cs-CZ" sz="1600" i="1" dirty="0"/>
              <a:t>ke kompenzaci </a:t>
            </a:r>
            <a:r>
              <a:rPr lang="cs-CZ" sz="1600" b="1" i="1" dirty="0"/>
              <a:t>mírných obtíží </a:t>
            </a:r>
            <a:r>
              <a:rPr lang="cs-CZ" sz="1600" i="1" dirty="0"/>
              <a:t>ve vzdělávání žáka (např. pomalejší tempo práce, drobné obtíže ve čtení, psaní, </a:t>
            </a:r>
            <a:r>
              <a:rPr lang="cs-CZ" sz="1600" i="1" dirty="0" smtClean="0"/>
              <a:t>počítání...), </a:t>
            </a:r>
            <a:r>
              <a:rPr lang="cs-CZ" sz="1600" i="1" dirty="0"/>
              <a:t>u nichž je možné prostřednictvím mírných úprav v režimu školní výuky a domácí přípravy dosáhnout zlepšení.</a:t>
            </a:r>
          </a:p>
        </p:txBody>
      </p:sp>
    </p:spTree>
    <p:extLst>
      <p:ext uri="{BB962C8B-B14F-4D97-AF65-F5344CB8AC3E}">
        <p14:creationId xmlns:p14="http://schemas.microsoft.com/office/powerpoint/2010/main" val="36776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620688"/>
            <a:ext cx="8579296" cy="648072"/>
          </a:xfrm>
        </p:spPr>
        <p:txBody>
          <a:bodyPr/>
          <a:lstStyle/>
          <a:p>
            <a:r>
              <a:rPr lang="cs-CZ" dirty="0" smtClean="0"/>
              <a:t>VYHLÁŠKA 27/2016 Sb</a:t>
            </a:r>
            <a:r>
              <a:rPr lang="cs-CZ" dirty="0"/>
              <a:t>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2</a:t>
            </a:r>
            <a:r>
              <a:rPr lang="cs-CZ" dirty="0" smtClean="0"/>
              <a:t>. </a:t>
            </a:r>
            <a:r>
              <a:rPr lang="cs-CZ" dirty="0"/>
              <a:t>stupeň PO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645375"/>
            <a:ext cx="8424936" cy="309599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NUTNÉ </a:t>
            </a:r>
            <a:r>
              <a:rPr lang="cs-CZ" dirty="0"/>
              <a:t>doporučení </a:t>
            </a:r>
            <a:r>
              <a:rPr lang="cs-CZ" dirty="0" smtClean="0"/>
              <a:t>ŠPZ:</a:t>
            </a:r>
            <a:endParaRPr lang="cs-CZ" dirty="0"/>
          </a:p>
          <a:p>
            <a:pPr lvl="1"/>
            <a:r>
              <a:rPr lang="cs-CZ" dirty="0" smtClean="0"/>
              <a:t>Škola zpracovává IVP – povinná předepsaná struktura (i pro MŠ!)</a:t>
            </a:r>
            <a:endParaRPr lang="cs-CZ" b="1" dirty="0" smtClean="0"/>
          </a:p>
          <a:p>
            <a:pPr lvl="1"/>
            <a:r>
              <a:rPr lang="cs-CZ" dirty="0"/>
              <a:t>Je nutná </a:t>
            </a:r>
            <a:r>
              <a:rPr lang="cs-CZ" b="1" dirty="0"/>
              <a:t>úprava obsahu vzdělávání žáka v dílčích oblastech</a:t>
            </a:r>
            <a:r>
              <a:rPr lang="cs-CZ" dirty="0"/>
              <a:t>, které žák vzhledem ke svým vzdělávacím potřebám nemůže zvládnout nebo je zvládá alternativním způsobem. </a:t>
            </a:r>
            <a:endParaRPr lang="cs-CZ" dirty="0" smtClean="0"/>
          </a:p>
          <a:p>
            <a:pPr lvl="1"/>
            <a:r>
              <a:rPr lang="cs-CZ" b="1" dirty="0"/>
              <a:t>s</a:t>
            </a:r>
            <a:r>
              <a:rPr lang="cs-CZ" b="1" dirty="0" smtClean="0"/>
              <a:t>peciální </a:t>
            </a:r>
            <a:r>
              <a:rPr lang="cs-CZ" b="1" dirty="0"/>
              <a:t>učebnice a pomůcky </a:t>
            </a:r>
            <a:r>
              <a:rPr lang="cs-CZ" dirty="0"/>
              <a:t>(učebnice češtiny pro cizince), </a:t>
            </a:r>
            <a:endParaRPr lang="cs-CZ" dirty="0" smtClean="0"/>
          </a:p>
          <a:p>
            <a:pPr lvl="1"/>
            <a:r>
              <a:rPr lang="cs-CZ" dirty="0" smtClean="0"/>
              <a:t>1 </a:t>
            </a:r>
            <a:r>
              <a:rPr lang="cs-CZ" dirty="0"/>
              <a:t>h. týdně pedagogické intervence (na práci se žákem nebo třídou ve škole) – zaměřené např. na podporu v češtině jako druhém jazyce </a:t>
            </a:r>
            <a:endParaRPr lang="cs-CZ" dirty="0" smtClean="0"/>
          </a:p>
          <a:p>
            <a:pPr lvl="1"/>
            <a:r>
              <a:rPr lang="cs-CZ" dirty="0" smtClean="0"/>
              <a:t>1 </a:t>
            </a:r>
            <a:r>
              <a:rPr lang="cs-CZ" dirty="0"/>
              <a:t>h. týdně na speciálně pedagogickou péči poskytovanou speciálním pedagogem školy </a:t>
            </a:r>
            <a:endParaRPr lang="cs-CZ" dirty="0" smtClean="0"/>
          </a:p>
          <a:p>
            <a:pPr lvl="1"/>
            <a:r>
              <a:rPr lang="cs-CZ" dirty="0" smtClean="0"/>
              <a:t>škola </a:t>
            </a:r>
            <a:r>
              <a:rPr lang="cs-CZ" dirty="0"/>
              <a:t>bude mít nárok na 2 h. za měsíc na metodickou podporu ŠPZ </a:t>
            </a:r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306388" y="1484784"/>
            <a:ext cx="8712968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cs-CZ" sz="1600" b="1" dirty="0" smtClean="0"/>
              <a:t>DRUHÝ </a:t>
            </a:r>
            <a:r>
              <a:rPr lang="cs-CZ" sz="1600" b="1" dirty="0"/>
              <a:t>STUPEŇ PODPŮRNÝCH OPATŘENÍ </a:t>
            </a:r>
            <a:endParaRPr lang="cs-CZ" sz="1600" b="1" dirty="0" smtClean="0"/>
          </a:p>
          <a:p>
            <a:pPr>
              <a:lnSpc>
                <a:spcPct val="140000"/>
              </a:lnSpc>
              <a:defRPr/>
            </a:pPr>
            <a:r>
              <a:rPr lang="cs-CZ" sz="1600" i="1" dirty="0"/>
              <a:t>Charakter vzdělávacích potřeb žáka, pro kterého jsou určena PO druhého stupně, je ovlivněn (mimo jiné) </a:t>
            </a:r>
            <a:r>
              <a:rPr lang="cs-CZ" sz="1600" b="1" i="1" dirty="0"/>
              <a:t>odlišným kulturním </a:t>
            </a:r>
            <a:r>
              <a:rPr lang="cs-CZ" sz="1600" b="1" i="1" dirty="0" smtClean="0"/>
              <a:t>prostředím </a:t>
            </a:r>
            <a:r>
              <a:rPr lang="cs-CZ" sz="1600" b="1" i="1" dirty="0"/>
              <a:t>či nedostatečnou znalostí vyučovacího jazyka</a:t>
            </a:r>
            <a:r>
              <a:rPr lang="cs-CZ" sz="1600" i="1" dirty="0"/>
              <a:t>, což vyžaduje individuální přístup ke vzdělávacím potřebám žáka, úpravy v organizaci a metodách výuky, v hodnocení žáka, ve stanovení postupu i forem nápravy a případně využití IVP. </a:t>
            </a:r>
            <a:endParaRPr lang="cs-CZ" sz="1600" b="1" i="1" dirty="0"/>
          </a:p>
        </p:txBody>
      </p:sp>
    </p:spTree>
    <p:extLst>
      <p:ext uri="{BB962C8B-B14F-4D97-AF65-F5344CB8AC3E}">
        <p14:creationId xmlns:p14="http://schemas.microsoft.com/office/powerpoint/2010/main" val="39687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620688"/>
            <a:ext cx="8579296" cy="648072"/>
          </a:xfrm>
        </p:spPr>
        <p:txBody>
          <a:bodyPr/>
          <a:lstStyle/>
          <a:p>
            <a:r>
              <a:rPr lang="cs-CZ" dirty="0" smtClean="0"/>
              <a:t>VYHLÁŠKA 27/2016 Sb</a:t>
            </a:r>
            <a:r>
              <a:rPr lang="cs-CZ" dirty="0"/>
              <a:t>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2</a:t>
            </a:r>
            <a:r>
              <a:rPr lang="cs-CZ" dirty="0" smtClean="0"/>
              <a:t>. </a:t>
            </a:r>
            <a:r>
              <a:rPr lang="cs-CZ" dirty="0"/>
              <a:t>stupeň PO</a:t>
            </a:r>
          </a:p>
        </p:txBody>
      </p:sp>
      <p:sp>
        <p:nvSpPr>
          <p:cNvPr id="4" name="Obdélník 3"/>
          <p:cNvSpPr/>
          <p:nvPr/>
        </p:nvSpPr>
        <p:spPr>
          <a:xfrm>
            <a:off x="306388" y="1484784"/>
            <a:ext cx="871296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cs-CZ" sz="1600" b="1" dirty="0"/>
              <a:t>U žáků s potřebou podpory ve vzdělávání z důvodu odlišných kulturních a životních podmínek je třeba: </a:t>
            </a:r>
            <a:endParaRPr lang="cs-CZ" sz="1600" b="1" dirty="0" smtClean="0"/>
          </a:p>
          <a:p>
            <a:pPr marL="285750" indent="-285750">
              <a:lnSpc>
                <a:spcPct val="140000"/>
              </a:lnSpc>
              <a:buFontTx/>
              <a:buChar char="-"/>
              <a:defRPr/>
            </a:pPr>
            <a:r>
              <a:rPr lang="cs-CZ" sz="1600" dirty="0" smtClean="0"/>
              <a:t>v </a:t>
            </a:r>
            <a:r>
              <a:rPr lang="cs-CZ" sz="1600" dirty="0"/>
              <a:t>rámci nejvyššího počtu povinných vyučovacích hodin </a:t>
            </a:r>
            <a:r>
              <a:rPr lang="cs-CZ" sz="1600" b="1" dirty="0"/>
              <a:t>posílení výuky českého jazyka nebo výuky českého jazyka jako jazyka cizího</a:t>
            </a:r>
            <a:r>
              <a:rPr lang="cs-CZ" sz="1600" dirty="0"/>
              <a:t>: </a:t>
            </a:r>
            <a:endParaRPr lang="cs-CZ" sz="1600" dirty="0" smtClean="0"/>
          </a:p>
          <a:p>
            <a:pPr>
              <a:lnSpc>
                <a:spcPct val="140000"/>
              </a:lnSpc>
              <a:defRPr/>
            </a:pPr>
            <a:endParaRPr lang="cs-CZ" sz="1600" dirty="0" smtClean="0"/>
          </a:p>
          <a:p>
            <a:pPr marL="800100" lvl="1" indent="-342900">
              <a:lnSpc>
                <a:spcPct val="140000"/>
              </a:lnSpc>
              <a:buAutoNum type="alphaLcParenR"/>
              <a:defRPr/>
            </a:pPr>
            <a:r>
              <a:rPr lang="cs-CZ" sz="1600" dirty="0" smtClean="0"/>
              <a:t>v </a:t>
            </a:r>
            <a:r>
              <a:rPr lang="cs-CZ" sz="1600" dirty="0"/>
              <a:t>předškolním vzdělávání: </a:t>
            </a:r>
            <a:r>
              <a:rPr lang="cs-CZ" sz="1600" b="1" dirty="0"/>
              <a:t>4 x 15 minut výuky českého jazyka jako jazyka cizího/týden, nejvýše však 80 h</a:t>
            </a:r>
            <a:r>
              <a:rPr lang="cs-CZ" sz="1600" dirty="0"/>
              <a:t>, </a:t>
            </a:r>
            <a:endParaRPr lang="cs-CZ" sz="1600" dirty="0" smtClean="0"/>
          </a:p>
          <a:p>
            <a:pPr lvl="1">
              <a:lnSpc>
                <a:spcPct val="140000"/>
              </a:lnSpc>
              <a:defRPr/>
            </a:pPr>
            <a:endParaRPr lang="cs-CZ" sz="1600" dirty="0" smtClean="0"/>
          </a:p>
          <a:p>
            <a:pPr lvl="1">
              <a:lnSpc>
                <a:spcPct val="140000"/>
              </a:lnSpc>
              <a:defRPr/>
            </a:pPr>
            <a:r>
              <a:rPr lang="cs-CZ" sz="1600" dirty="0" smtClean="0"/>
              <a:t>b</a:t>
            </a:r>
            <a:r>
              <a:rPr lang="cs-CZ" sz="1600" dirty="0"/>
              <a:t>) v </a:t>
            </a:r>
            <a:r>
              <a:rPr lang="cs-CZ" sz="1600" dirty="0" smtClean="0"/>
              <a:t>ZŠ a SŠ: </a:t>
            </a:r>
            <a:r>
              <a:rPr lang="cs-CZ" sz="1600" b="1" dirty="0"/>
              <a:t>3 vyučovací hodiny (h)/týden, nejvýše však 120 h,</a:t>
            </a:r>
            <a:endParaRPr lang="cs-CZ" sz="1600" b="1" i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" y="2920635"/>
            <a:ext cx="560306" cy="122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601" y="4922029"/>
            <a:ext cx="1334208" cy="131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Z:\SEKCE SLUŽEB PRO PEDAGOGY\ČDJ\e-learning\OBRAZKY\ORIGINALY OD VOJTY\OSOBY\berthold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248" y="4224156"/>
            <a:ext cx="1575932" cy="222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04900" y="4935721"/>
            <a:ext cx="69757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„Úprava </a:t>
            </a:r>
            <a:r>
              <a:rPr lang="cs-CZ" b="1" dirty="0"/>
              <a:t>očekávaných výstupů vzdělávání se ve druhém stupni nepředpokládá</a:t>
            </a:r>
            <a:r>
              <a:rPr lang="cs-CZ" b="1" dirty="0" smtClean="0"/>
              <a:t>.“ </a:t>
            </a:r>
          </a:p>
          <a:p>
            <a:endParaRPr lang="cs-CZ" b="1" dirty="0" smtClean="0"/>
          </a:p>
          <a:p>
            <a:r>
              <a:rPr lang="cs-CZ" dirty="0" smtClean="0"/>
              <a:t>„Hodnocení </a:t>
            </a:r>
            <a:r>
              <a:rPr lang="cs-CZ" dirty="0"/>
              <a:t>vychází ze zjištěných specifik žáka (např. neznalost vyučovacího jazyka). Nastavují se taková kritéria hodnocení, která žákovi umožní dosahovat osobního pokroku</a:t>
            </a:r>
            <a:r>
              <a:rPr lang="cs-CZ" dirty="0" smtClean="0"/>
              <a:t>.“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3685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A_ops_2015">
  <a:themeElements>
    <a:clrScheme name="META">
      <a:dk1>
        <a:srgbClr val="000000"/>
      </a:dk1>
      <a:lt1>
        <a:sysClr val="window" lastClr="FFFFFF"/>
      </a:lt1>
      <a:dk2>
        <a:srgbClr val="8E271F"/>
      </a:dk2>
      <a:lt2>
        <a:srgbClr val="A7BB1F"/>
      </a:lt2>
      <a:accent1>
        <a:srgbClr val="4F4F4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89b5d77-561b-4745-9149-1638f0c8024a">UHRUZACKTJEK-540971305-325087</_dlc_DocId>
    <_dlc_DocIdUrl xmlns="889b5d77-561b-4745-9149-1638f0c8024a">
      <Url>https://metaops.sharepoint.com/sites/disk/_layouts/15/DocIdRedir.aspx?ID=UHRUZACKTJEK-540971305-325087</Url>
      <Description>UHRUZACKTJEK-540971305-325087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736B4675EEC344B61253627766E4A5" ma:contentTypeVersion="12" ma:contentTypeDescription="Vytvoří nový dokument" ma:contentTypeScope="" ma:versionID="f5d9214968762f0dd9de561164260a6f">
  <xsd:schema xmlns:xsd="http://www.w3.org/2001/XMLSchema" xmlns:xs="http://www.w3.org/2001/XMLSchema" xmlns:p="http://schemas.microsoft.com/office/2006/metadata/properties" xmlns:ns2="889b5d77-561b-4745-9149-1638f0c8024a" xmlns:ns3="c2a121c6-94b7-4d58-84be-104b400a7aae" targetNamespace="http://schemas.microsoft.com/office/2006/metadata/properties" ma:root="true" ma:fieldsID="185d4514566d7424da23cdd390bf2a04" ns2:_="" ns3:_="">
    <xsd:import namespace="889b5d77-561b-4745-9149-1638f0c8024a"/>
    <xsd:import namespace="c2a121c6-94b7-4d58-84be-104b400a7aa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b5d77-561b-4745-9149-1638f0c8024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121c6-94b7-4d58-84be-104b400a7a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C426DC-6794-4A9C-BDD6-A980B0AC0B9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1804567-20F6-4AE6-81A1-15DD91D10117}">
  <ds:schemaRefs>
    <ds:schemaRef ds:uri="http://purl.org/dc/elements/1.1/"/>
    <ds:schemaRef ds:uri="http://purl.org/dc/terms/"/>
    <ds:schemaRef ds:uri="c2a121c6-94b7-4d58-84be-104b400a7aa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889b5d77-561b-4745-9149-1638f0c8024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4C62996-D67D-4E76-A10D-210FDF5E1DA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723416B-85EE-4DC4-A487-EE834FC78B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b5d77-561b-4745-9149-1638f0c8024a"/>
    <ds:schemaRef ds:uri="c2a121c6-94b7-4d58-84be-104b400a7a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META_ops_2015</Template>
  <TotalTime>2491</TotalTime>
  <Words>1483</Words>
  <Application>Microsoft Office PowerPoint</Application>
  <PresentationFormat>Předvádění na obrazovce (4:3)</PresentationFormat>
  <Paragraphs>157</Paragraphs>
  <Slides>18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META_ops_2015</vt:lpstr>
      <vt:lpstr>Změny v oblasti vzdělávání a podpory  žáků s OMJ od září 2016</vt:lpstr>
      <vt:lpstr>Změny v oblasti vzdělávání a podpory  žáků s OMJ od září 2016</vt:lpstr>
      <vt:lpstr>KDO JSOU DĚTI A ŽÁCI S OMJ</vt:lpstr>
      <vt:lpstr>POTŘEBY DĚTÍ A ŽÁKŮ S OMJ</vt:lpstr>
      <vt:lpstr>POTŘEBY DĚTÍ A ŽÁKŮ S OMJ</vt:lpstr>
      <vt:lpstr>CO NA TO ŘÍKÁ NOVELA ŠZ, §16?</vt:lpstr>
      <vt:lpstr>VYHLÁŠKA 27/2016 Sb.  1. stupeň PO</vt:lpstr>
      <vt:lpstr>VYHLÁŠKA 27/2016 Sb.  2. stupeň PO</vt:lpstr>
      <vt:lpstr>VYHLÁŠKA 27/2016 Sb.  2. stupeň PO</vt:lpstr>
      <vt:lpstr>VYHLÁŠKA 27/2016 Sb.  2. stupeň PO - SŠ</vt:lpstr>
      <vt:lpstr>VYHLÁŠKA 27/2016 Sb., 3. stupeň PO</vt:lpstr>
      <vt:lpstr>VYHLÁŠKA 27/2016 Sb.  3. stupeň PO</vt:lpstr>
      <vt:lpstr>VYHLÁŠKA 27/2016 Sb.  3. stupeň PO</vt:lpstr>
      <vt:lpstr>ALE!!!!!</vt:lpstr>
      <vt:lpstr>JAK JE TO S §20 ŠZ?</vt:lpstr>
      <vt:lpstr>TŘÍDY PRO JAZYKOVOU PŘÍPRAVU</vt:lpstr>
      <vt:lpstr>ZÁVĚR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Situace žáků s odlišným mateřským jazykem (OMJ)</dc:title>
  <dc:creator>Kristyna</dc:creator>
  <cp:lastModifiedBy>META</cp:lastModifiedBy>
  <cp:revision>138</cp:revision>
  <dcterms:created xsi:type="dcterms:W3CDTF">2015-03-06T08:48:01Z</dcterms:created>
  <dcterms:modified xsi:type="dcterms:W3CDTF">2020-04-14T13:07:18Z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0x0101009F736B4675EEC344B61253627766E4A5</vt:lpwstr>
  </property>
  <property fmtid="{D5CDD505-2E9C-101B-9397-08002B2CF9AE}" pid="3" name="_dlc_DocIdItemGuid">
    <vt:lpwstr>32f6be0b-c7a9-4148-a011-cf1c6fa39e3e</vt:lpwstr>
  </property>
</Properties>
</file>